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07" r:id="rId5"/>
    <p:sldId id="277" r:id="rId6"/>
    <p:sldId id="302" r:id="rId7"/>
    <p:sldId id="292" r:id="rId8"/>
    <p:sldId id="308" r:id="rId9"/>
    <p:sldId id="303" r:id="rId10"/>
    <p:sldId id="294" r:id="rId11"/>
    <p:sldId id="295" r:id="rId12"/>
    <p:sldId id="304" r:id="rId13"/>
    <p:sldId id="30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9" d="100"/>
          <a:sy n="159" d="100"/>
        </p:scale>
        <p:origin x="26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C391EA9D-F8E1-46AD-AE9B-ACBA40A705B2}"/>
    <pc:docChg chg="delSld modSld">
      <pc:chgData name="Stijn Weijermars" userId="2933e1d2-70ff-47b3-ad61-d61e32fda646" providerId="ADAL" clId="{C391EA9D-F8E1-46AD-AE9B-ACBA40A705B2}" dt="2023-09-19T14:18:55.530" v="11" actId="20577"/>
      <pc:docMkLst>
        <pc:docMk/>
      </pc:docMkLst>
      <pc:sldChg chg="modSp mod">
        <pc:chgData name="Stijn Weijermars" userId="2933e1d2-70ff-47b3-ad61-d61e32fda646" providerId="ADAL" clId="{C391EA9D-F8E1-46AD-AE9B-ACBA40A705B2}" dt="2023-09-19T14:18:55.530" v="11" actId="20577"/>
        <pc:sldMkLst>
          <pc:docMk/>
          <pc:sldMk cId="1804880125" sldId="307"/>
        </pc:sldMkLst>
        <pc:spChg chg="mod">
          <ac:chgData name="Stijn Weijermars" userId="2933e1d2-70ff-47b3-ad61-d61e32fda646" providerId="ADAL" clId="{C391EA9D-F8E1-46AD-AE9B-ACBA40A705B2}" dt="2023-09-19T14:18:55.530" v="11" actId="20577"/>
          <ac:spMkLst>
            <pc:docMk/>
            <pc:sldMk cId="1804880125" sldId="307"/>
            <ac:spMk id="3" creationId="{A1DCD776-7973-01A0-F857-89D0199B8EB7}"/>
          </ac:spMkLst>
        </pc:spChg>
      </pc:sldChg>
      <pc:sldChg chg="del">
        <pc:chgData name="Stijn Weijermars" userId="2933e1d2-70ff-47b3-ad61-d61e32fda646" providerId="ADAL" clId="{C391EA9D-F8E1-46AD-AE9B-ACBA40A705B2}" dt="2023-09-19T14:18:34.745" v="0" actId="47"/>
        <pc:sldMkLst>
          <pc:docMk/>
          <pc:sldMk cId="349859998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A3963-D92F-429C-9C7D-0671D5512EF1}" type="datetimeFigureOut">
              <a:rPr lang="nl-NL" smtClean="0"/>
              <a:t>19-9-2023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D86E0-D5D3-4C1C-BE22-7470A7D4869E}" type="slidenum">
              <a:rPr lang="nl-NL" smtClean="0"/>
              <a:t>‹nr.›</a:t>
            </a:fld>
            <a:endParaRPr lang="nl-NL"/>
          </a:p>
        </p:txBody>
      </p:sp>
    </p:spTree>
    <p:extLst>
      <p:ext uri="{BB962C8B-B14F-4D97-AF65-F5344CB8AC3E}">
        <p14:creationId xmlns:p14="http://schemas.microsoft.com/office/powerpoint/2010/main" val="272068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 terug naar onze taart der leefbaarheid: </a:t>
            </a:r>
          </a:p>
          <a:p>
            <a:r>
              <a:rPr lang="nl-NL" dirty="0"/>
              <a:t>Belangrijk aspect van de leefbaarheid en het versterken van de leefbaarheid is de betrokkenheid van bewoners, bedrijven en organisaties in de stad of wijk. </a:t>
            </a:r>
          </a:p>
          <a:p>
            <a:r>
              <a:rPr lang="nl-NL" dirty="0"/>
              <a:t>Dat sluit aan de organisatiekracht; kunnen al deze ‘belanghebbende’ de handen ineen slaan om de leefbaarheid te versterken? </a:t>
            </a:r>
          </a:p>
          <a:p>
            <a:r>
              <a:rPr lang="nl-NL" dirty="0"/>
              <a:t>Soms gaat dat vanzelf; een wijkverenging, een ondernemersvereniging en een wijkraad zijn daar voorbeelden van.</a:t>
            </a:r>
          </a:p>
          <a:p>
            <a:r>
              <a:rPr lang="nl-NL" dirty="0"/>
              <a:t>Om de participatie van bewoners te bevorderen kun je als professional allerlei methoden inzetten die aan moeten sluiten bij het doel en de doelgroep. </a:t>
            </a:r>
          </a:p>
          <a:p>
            <a:r>
              <a:rPr lang="nl-NL" dirty="0"/>
              <a:t>Ook voor de gemeente is participatie van bewoners, organisaties en bedrijven heel belangrijk. Dit zorgt voor draagkracht en betrokkenheid en kan ervoor zorgen dat projecten, stadsvernieuwingen of beleid beter aansluit bij en gedragen wordt door de mensen.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5591B-A812-4DB8-9622-8067BA33D69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4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15591B-A812-4DB8-9622-8067BA33D69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091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86996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0471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4545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53632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9867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29174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212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67182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18802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5173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19-9-2023</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25059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19-9-2023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1783331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25A1-60E7-242A-59F0-2B5FBECAF5A4}"/>
              </a:ext>
            </a:extLst>
          </p:cNvPr>
          <p:cNvSpPr>
            <a:spLocks noGrp="1"/>
          </p:cNvSpPr>
          <p:nvPr>
            <p:ph type="ctrTitle"/>
          </p:nvPr>
        </p:nvSpPr>
        <p:spPr/>
        <p:txBody>
          <a:bodyPr/>
          <a:lstStyle/>
          <a:p>
            <a:r>
              <a:rPr lang="nl-NL" dirty="0"/>
              <a:t>Doelgroepanalyse en stakeholdersanalyse </a:t>
            </a:r>
          </a:p>
        </p:txBody>
      </p:sp>
      <p:sp>
        <p:nvSpPr>
          <p:cNvPr id="3" name="Ondertitel 2">
            <a:extLst>
              <a:ext uri="{FF2B5EF4-FFF2-40B4-BE49-F238E27FC236}">
                <a16:creationId xmlns:a16="http://schemas.microsoft.com/office/drawing/2014/main" id="{A1DCD776-7973-01A0-F857-89D0199B8EB7}"/>
              </a:ext>
            </a:extLst>
          </p:cNvPr>
          <p:cNvSpPr>
            <a:spLocks noGrp="1"/>
          </p:cNvSpPr>
          <p:nvPr>
            <p:ph type="subTitle" idx="1"/>
          </p:nvPr>
        </p:nvSpPr>
        <p:spPr/>
        <p:txBody>
          <a:bodyPr/>
          <a:lstStyle/>
          <a:p>
            <a:r>
              <a:rPr lang="nl-NL" dirty="0"/>
              <a:t>IBS Leefbare stad </a:t>
            </a:r>
          </a:p>
        </p:txBody>
      </p:sp>
    </p:spTree>
    <p:extLst>
      <p:ext uri="{BB962C8B-B14F-4D97-AF65-F5344CB8AC3E}">
        <p14:creationId xmlns:p14="http://schemas.microsoft.com/office/powerpoint/2010/main" val="180488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2483B9E4-3757-4ED3-ACBC-E22FD8C5DDBD}"/>
              </a:ext>
            </a:extLst>
          </p:cNvPr>
          <p:cNvSpPr txBox="1">
            <a:spLocks/>
          </p:cNvSpPr>
          <p:nvPr/>
        </p:nvSpPr>
        <p:spPr bwMode="auto">
          <a:xfrm>
            <a:off x="771221" y="617064"/>
            <a:ext cx="8860565" cy="10541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nl-NL" sz="6000" b="0" i="0" u="none" strike="noStrike" kern="1200" cap="none" spc="0" normalizeH="0" baseline="0" noProof="0" dirty="0">
                <a:ln>
                  <a:noFill/>
                </a:ln>
                <a:solidFill>
                  <a:prstClr val="black"/>
                </a:solidFill>
                <a:effectLst/>
                <a:uLnTx/>
                <a:uFillTx/>
                <a:latin typeface="Calibri Light" panose="020F0302020204030204"/>
                <a:ea typeface="+mj-ea"/>
                <a:cs typeface="+mj-cs"/>
              </a:rPr>
              <a:t>Opdracht:</a:t>
            </a:r>
          </a:p>
        </p:txBody>
      </p:sp>
      <p:sp>
        <p:nvSpPr>
          <p:cNvPr id="5" name="Tekstvak 4">
            <a:extLst>
              <a:ext uri="{FF2B5EF4-FFF2-40B4-BE49-F238E27FC236}">
                <a16:creationId xmlns:a16="http://schemas.microsoft.com/office/drawing/2014/main" id="{590A5F9B-293E-4ADA-A587-F20F8196EC35}"/>
              </a:ext>
            </a:extLst>
          </p:cNvPr>
          <p:cNvSpPr txBox="1"/>
          <p:nvPr/>
        </p:nvSpPr>
        <p:spPr>
          <a:xfrm>
            <a:off x="915760" y="1486054"/>
            <a:ext cx="10939224"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Doelgroepanalyse: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Wie is jullie doelgroep?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Breng deze week de doelgroep in kaart. Bespreek welke aspecten belangrijk zijn en onderzoek die: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Demografisch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Sociaal economisch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Psychografisch</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Geografisch </a:t>
            </a:r>
          </a:p>
        </p:txBody>
      </p:sp>
      <p:sp>
        <p:nvSpPr>
          <p:cNvPr id="6" name="Tekstvak 5">
            <a:extLst>
              <a:ext uri="{FF2B5EF4-FFF2-40B4-BE49-F238E27FC236}">
                <a16:creationId xmlns:a16="http://schemas.microsoft.com/office/drawing/2014/main" id="{39A94A71-819E-443C-9E8A-EDA428DD35EF}"/>
              </a:ext>
            </a:extLst>
          </p:cNvPr>
          <p:cNvSpPr txBox="1"/>
          <p:nvPr/>
        </p:nvSpPr>
        <p:spPr>
          <a:xfrm>
            <a:off x="915760" y="4709535"/>
            <a:ext cx="1093922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Stakeholdersanalyse: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Wie zijn jullie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Breng deze week de interne en externe stakeholders in kaart.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Wat is het belang en de invloed van deze stakeholders?</a:t>
            </a:r>
          </a:p>
        </p:txBody>
      </p:sp>
    </p:spTree>
    <p:extLst>
      <p:ext uri="{BB962C8B-B14F-4D97-AF65-F5344CB8AC3E}">
        <p14:creationId xmlns:p14="http://schemas.microsoft.com/office/powerpoint/2010/main" val="64234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6AE798F-768E-5A52-446B-862AA5BE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0"/>
            <a:ext cx="6627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a:extLst>
              <a:ext uri="{FF2B5EF4-FFF2-40B4-BE49-F238E27FC236}">
                <a16:creationId xmlns:a16="http://schemas.microsoft.com/office/drawing/2014/main" id="{EDAB7932-2786-6CE3-14AA-9A56EDFC4369}"/>
              </a:ext>
            </a:extLst>
          </p:cNvPr>
          <p:cNvSpPr/>
          <p:nvPr/>
        </p:nvSpPr>
        <p:spPr>
          <a:xfrm>
            <a:off x="6574420" y="1436054"/>
            <a:ext cx="2372810" cy="6366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27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B3E92-0C45-BFAF-880E-88925A48F2BE}"/>
              </a:ext>
            </a:extLst>
          </p:cNvPr>
          <p:cNvSpPr>
            <a:spLocks noGrp="1"/>
          </p:cNvSpPr>
          <p:nvPr>
            <p:ph type="title"/>
          </p:nvPr>
        </p:nvSpPr>
        <p:spPr/>
        <p:txBody>
          <a:bodyPr/>
          <a:lstStyle/>
          <a:p>
            <a:r>
              <a:rPr lang="nl-NL" dirty="0"/>
              <a:t>Doelgroepanalyse en stakeholdersanalyse  </a:t>
            </a:r>
          </a:p>
        </p:txBody>
      </p:sp>
      <p:sp>
        <p:nvSpPr>
          <p:cNvPr id="3" name="Tekstvak 2">
            <a:extLst>
              <a:ext uri="{FF2B5EF4-FFF2-40B4-BE49-F238E27FC236}">
                <a16:creationId xmlns:a16="http://schemas.microsoft.com/office/drawing/2014/main" id="{94816DAA-C6F2-B6AC-E209-91A58E7E3F4E}"/>
              </a:ext>
            </a:extLst>
          </p:cNvPr>
          <p:cNvSpPr txBox="1"/>
          <p:nvPr/>
        </p:nvSpPr>
        <p:spPr>
          <a:xfrm>
            <a:off x="899237" y="1859340"/>
            <a:ext cx="9317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Wie zijn er allemaal betrokken bij jullie opdracht?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Wie is de doelgroep bij jullie opdracht?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Wie zijn de stakeholders bij jullie opdracht?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eraccolade 3">
            <a:extLst>
              <a:ext uri="{FF2B5EF4-FFF2-40B4-BE49-F238E27FC236}">
                <a16:creationId xmlns:a16="http://schemas.microsoft.com/office/drawing/2014/main" id="{4A7AE81C-B2CF-2849-FE5D-A4044711C6BC}"/>
              </a:ext>
            </a:extLst>
          </p:cNvPr>
          <p:cNvSpPr/>
          <p:nvPr/>
        </p:nvSpPr>
        <p:spPr>
          <a:xfrm>
            <a:off x="7766612" y="1908770"/>
            <a:ext cx="416689" cy="110579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B147514D-F1FC-C257-FFEE-56ABEC891386}"/>
              </a:ext>
            </a:extLst>
          </p:cNvPr>
          <p:cNvSpPr txBox="1"/>
          <p:nvPr/>
        </p:nvSpPr>
        <p:spPr>
          <a:xfrm>
            <a:off x="8577247" y="1998904"/>
            <a:ext cx="2534856" cy="1015663"/>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Belangrijk voor de onderzoeksopzet en onderzoeksmethode! </a:t>
            </a:r>
          </a:p>
        </p:txBody>
      </p:sp>
      <p:sp>
        <p:nvSpPr>
          <p:cNvPr id="7" name="Tekstvak 6">
            <a:extLst>
              <a:ext uri="{FF2B5EF4-FFF2-40B4-BE49-F238E27FC236}">
                <a16:creationId xmlns:a16="http://schemas.microsoft.com/office/drawing/2014/main" id="{5BB7E394-A9AB-4A08-07C4-C4B463A2A174}"/>
              </a:ext>
            </a:extLst>
          </p:cNvPr>
          <p:cNvSpPr txBox="1"/>
          <p:nvPr/>
        </p:nvSpPr>
        <p:spPr>
          <a:xfrm>
            <a:off x="1036762" y="3843434"/>
            <a:ext cx="10075341" cy="1938992"/>
          </a:xfrm>
          <a:prstGeom prst="rect">
            <a:avLst/>
          </a:prstGeom>
          <a:solidFill>
            <a:schemeClr val="accent1">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Jullie doelgroep zijn de mensen mét en voor wie jullie het advies maken, jullie advies zorgt ervoor dat hun directe leefomgeving verbeterd.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De stakeholders zijn bedrijven, organisaties of mensen die wel invloed hebben op de opdracht maar het gaat niet direct om hun leefomgeving. </a:t>
            </a:r>
          </a:p>
        </p:txBody>
      </p:sp>
    </p:spTree>
    <p:extLst>
      <p:ext uri="{BB962C8B-B14F-4D97-AF65-F5344CB8AC3E}">
        <p14:creationId xmlns:p14="http://schemas.microsoft.com/office/powerpoint/2010/main" val="172683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elgroepanalyse (LodiPlanting.com)">
            <a:extLst>
              <a:ext uri="{FF2B5EF4-FFF2-40B4-BE49-F238E27FC236}">
                <a16:creationId xmlns:a16="http://schemas.microsoft.com/office/drawing/2014/main" id="{1EF8EA13-71C8-73F6-70DB-68C9E5DFF5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09955" y="656732"/>
            <a:ext cx="5994182" cy="537594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8" name="Tekstvak 7">
            <a:extLst>
              <a:ext uri="{FF2B5EF4-FFF2-40B4-BE49-F238E27FC236}">
                <a16:creationId xmlns:a16="http://schemas.microsoft.com/office/drawing/2014/main" id="{DC73ED78-2EC0-F087-8758-77DD2AF19A58}"/>
              </a:ext>
            </a:extLst>
          </p:cNvPr>
          <p:cNvSpPr txBox="1"/>
          <p:nvPr/>
        </p:nvSpPr>
        <p:spPr>
          <a:xfrm>
            <a:off x="509286" y="4057330"/>
            <a:ext cx="6111432" cy="2803844"/>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Onderzoek de aspecten die voor jullie opdracht belangrijk zijn: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Demografisch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Sociaal economisch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Geografisch</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Psychografisch</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BC0640A-8DFB-4A24-A7B2-99C6064DD5BC}"/>
              </a:ext>
            </a:extLst>
          </p:cNvPr>
          <p:cNvSpPr>
            <a:spLocks noGrp="1"/>
          </p:cNvSpPr>
          <p:nvPr>
            <p:ph type="title"/>
          </p:nvPr>
        </p:nvSpPr>
        <p:spPr>
          <a:xfrm>
            <a:off x="415155" y="483112"/>
            <a:ext cx="5120561" cy="1325563"/>
          </a:xfrm>
        </p:spPr>
        <p:txBody>
          <a:bodyPr vert="horz" lIns="91440" tIns="45720" rIns="91440" bIns="45720" rtlCol="0" anchor="ctr">
            <a:normAutofit/>
          </a:bodyPr>
          <a:lstStyle/>
          <a:p>
            <a:r>
              <a:rPr lang="en-US" kern="1200" dirty="0">
                <a:solidFill>
                  <a:schemeClr val="tx1"/>
                </a:solidFill>
                <a:latin typeface="+mj-lt"/>
                <a:ea typeface="+mj-ea"/>
                <a:cs typeface="+mj-cs"/>
              </a:rPr>
              <a:t>Doelgroepanalyse</a:t>
            </a:r>
          </a:p>
        </p:txBody>
      </p:sp>
    </p:spTree>
    <p:extLst>
      <p:ext uri="{BB962C8B-B14F-4D97-AF65-F5344CB8AC3E}">
        <p14:creationId xmlns:p14="http://schemas.microsoft.com/office/powerpoint/2010/main" val="14771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7E3DA22-3F14-F530-F593-843F84C5FF37}"/>
              </a:ext>
            </a:extLst>
          </p:cNvPr>
          <p:cNvPicPr>
            <a:picLocks noChangeAspect="1"/>
          </p:cNvPicPr>
          <p:nvPr/>
        </p:nvPicPr>
        <p:blipFill>
          <a:blip r:embed="rId2"/>
          <a:stretch>
            <a:fillRect/>
          </a:stretch>
        </p:blipFill>
        <p:spPr>
          <a:xfrm>
            <a:off x="6524335" y="1817225"/>
            <a:ext cx="4922544" cy="4419329"/>
          </a:xfrm>
          <a:prstGeom prst="rect">
            <a:avLst/>
          </a:prstGeom>
        </p:spPr>
      </p:pic>
      <p:sp>
        <p:nvSpPr>
          <p:cNvPr id="3" name="Tekstvak 2">
            <a:extLst>
              <a:ext uri="{FF2B5EF4-FFF2-40B4-BE49-F238E27FC236}">
                <a16:creationId xmlns:a16="http://schemas.microsoft.com/office/drawing/2014/main" id="{990A5DBE-E4F0-3A81-A34D-9496DDE746C9}"/>
              </a:ext>
            </a:extLst>
          </p:cNvPr>
          <p:cNvSpPr txBox="1"/>
          <p:nvPr/>
        </p:nvSpPr>
        <p:spPr>
          <a:xfrm>
            <a:off x="471669" y="227907"/>
            <a:ext cx="10701759" cy="6986528"/>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panose="020F0502020204030204"/>
                <a:ea typeface="+mn-ea"/>
                <a:cs typeface="+mn-cs"/>
              </a:rPr>
              <a:t>Onderzoek de aspecten die voor jullie opdracht belangrijk zijn: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Demografisch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Levensfase / leeftijden</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Burgerlijke staat</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Geloofsovertuiging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Sociaal economisch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Status</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Beroep</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Opleidingsniveau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Geografisch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Gebied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Psychografisch</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Leefstijl</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Persoonlijkheid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1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Calibri" panose="020F0502020204030204"/>
                <a:ea typeface="+mj-ea"/>
                <a:cs typeface="Arial" pitchFamily="34" charset="0"/>
              </a:rPr>
              <a:t>Stakeholderanalyse:</a:t>
            </a:r>
          </a:p>
        </p:txBody>
      </p:sp>
      <p:pic>
        <p:nvPicPr>
          <p:cNvPr id="8" name="Picture 2" descr="Afbeeldingsresultaat voor interface stakeholders">
            <a:extLst>
              <a:ext uri="{FF2B5EF4-FFF2-40B4-BE49-F238E27FC236}">
                <a16:creationId xmlns:a16="http://schemas.microsoft.com/office/drawing/2014/main" id="{ADAE7911-A3D7-46F4-B146-A912396A0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237" y="667327"/>
            <a:ext cx="5613400" cy="552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3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7A0BDA9-DACF-4F0F-B8F3-50177A9F8448}"/>
              </a:ext>
            </a:extLst>
          </p:cNvPr>
          <p:cNvPicPr>
            <a:picLocks noChangeAspect="1"/>
          </p:cNvPicPr>
          <p:nvPr/>
        </p:nvPicPr>
        <p:blipFill>
          <a:blip r:embed="rId2"/>
          <a:stretch>
            <a:fillRect/>
          </a:stretch>
        </p:blipFill>
        <p:spPr>
          <a:xfrm>
            <a:off x="727205" y="1695199"/>
            <a:ext cx="7524433" cy="4563783"/>
          </a:xfrm>
          <a:prstGeom prst="rect">
            <a:avLst/>
          </a:prstGeom>
        </p:spPr>
      </p:pic>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pitchFamily="34" charset="0"/>
                <a:ea typeface="+mj-ea"/>
                <a:cs typeface="Arial" pitchFamily="34" charset="0"/>
              </a:rPr>
              <a:t>Stakeholderanalyse:</a:t>
            </a:r>
          </a:p>
        </p:txBody>
      </p:sp>
    </p:spTree>
    <p:extLst>
      <p:ext uri="{BB962C8B-B14F-4D97-AF65-F5344CB8AC3E}">
        <p14:creationId xmlns:p14="http://schemas.microsoft.com/office/powerpoint/2010/main" val="412555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60393153-77CA-4586-BF41-0D989D3BC18F}"/>
              </a:ext>
            </a:extLst>
          </p:cNvPr>
          <p:cNvGrpSpPr/>
          <p:nvPr/>
        </p:nvGrpSpPr>
        <p:grpSpPr>
          <a:xfrm>
            <a:off x="615387" y="1669702"/>
            <a:ext cx="7826618" cy="4625518"/>
            <a:chOff x="3056406" y="151792"/>
            <a:chExt cx="8989331" cy="5831395"/>
          </a:xfrm>
        </p:grpSpPr>
        <p:pic>
          <p:nvPicPr>
            <p:cNvPr id="6" name="Picture 2" descr="Afbeeldingsresultaat voor interface stakeholders">
              <a:extLst>
                <a:ext uri="{FF2B5EF4-FFF2-40B4-BE49-F238E27FC236}">
                  <a16:creationId xmlns:a16="http://schemas.microsoft.com/office/drawing/2014/main" id="{3D990EE0-BA8A-416B-B13B-4825E522F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0" y="321862"/>
              <a:ext cx="8711987" cy="5661325"/>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CC6A81B7-331A-48BC-9B3C-60AF6923B8CA}"/>
                </a:ext>
              </a:extLst>
            </p:cNvPr>
            <p:cNvSpPr/>
            <p:nvPr/>
          </p:nvSpPr>
          <p:spPr>
            <a:xfrm>
              <a:off x="3056406" y="151792"/>
              <a:ext cx="3134844"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pitchFamily="34" charset="0"/>
                <a:ea typeface="+mj-ea"/>
                <a:cs typeface="Arial" pitchFamily="34" charset="0"/>
              </a:rPr>
              <a:t>Stakeholderanalyse:</a:t>
            </a:r>
          </a:p>
        </p:txBody>
      </p:sp>
    </p:spTree>
    <p:extLst>
      <p:ext uri="{BB962C8B-B14F-4D97-AF65-F5344CB8AC3E}">
        <p14:creationId xmlns:p14="http://schemas.microsoft.com/office/powerpoint/2010/main" val="329979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C6D4AFC-5371-404C-902C-654ABCC59F2E}"/>
              </a:ext>
            </a:extLst>
          </p:cNvPr>
          <p:cNvSpPr txBox="1">
            <a:spLocks/>
          </p:cNvSpPr>
          <p:nvPr/>
        </p:nvSpPr>
        <p:spPr>
          <a:xfrm>
            <a:off x="615387" y="742342"/>
            <a:ext cx="3974544" cy="105418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pitchFamily="34" charset="0"/>
                <a:ea typeface="+mj-ea"/>
                <a:cs typeface="Arial" pitchFamily="34" charset="0"/>
              </a:rPr>
              <a:t>Stakeholderanalyse:</a:t>
            </a:r>
          </a:p>
        </p:txBody>
      </p:sp>
      <p:pic>
        <p:nvPicPr>
          <p:cNvPr id="5" name="Picture 2" descr="Afbeeldingsresultaat voor stakeholdersanalyse">
            <a:extLst>
              <a:ext uri="{FF2B5EF4-FFF2-40B4-BE49-F238E27FC236}">
                <a16:creationId xmlns:a16="http://schemas.microsoft.com/office/drawing/2014/main" id="{68D3955C-8246-4C8D-BAD3-F05F2753A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2145" y="1413909"/>
            <a:ext cx="6447709" cy="512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93734"/>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Props1.xml><?xml version="1.0" encoding="utf-8"?>
<ds:datastoreItem xmlns:ds="http://schemas.openxmlformats.org/officeDocument/2006/customXml" ds:itemID="{766C7D82-2698-46E4-819A-F828CD294702}">
  <ds:schemaRefs>
    <ds:schemaRef ds:uri="http://schemas.microsoft.com/sharepoint/v3/contenttype/forms"/>
  </ds:schemaRefs>
</ds:datastoreItem>
</file>

<file path=customXml/itemProps2.xml><?xml version="1.0" encoding="utf-8"?>
<ds:datastoreItem xmlns:ds="http://schemas.openxmlformats.org/officeDocument/2006/customXml" ds:itemID="{7198B979-DBB8-44B3-8AB0-588EB4D26FA8}"/>
</file>

<file path=customXml/itemProps3.xml><?xml version="1.0" encoding="utf-8"?>
<ds:datastoreItem xmlns:ds="http://schemas.openxmlformats.org/officeDocument/2006/customXml" ds:itemID="{776A8DF1-90BE-4782-8E8D-10E02921AE33}">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2</TotalTime>
  <Words>342</Words>
  <Application>Microsoft Office PowerPoint</Application>
  <PresentationFormat>Breedbeeld</PresentationFormat>
  <Paragraphs>54</Paragraphs>
  <Slides>10</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1_Kantoorthema</vt:lpstr>
      <vt:lpstr>Doelgroepanalyse en stakeholdersanalyse </vt:lpstr>
      <vt:lpstr>PowerPoint-presentatie</vt:lpstr>
      <vt:lpstr>Doelgroepanalyse en stakeholdersanalyse  </vt:lpstr>
      <vt:lpstr>Doelgroepanalyse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Doelgroepanalyse en stakeholdersanalyse</dc:title>
  <dc:creator>Pascalle Cup</dc:creator>
  <cp:lastModifiedBy>Stijn Weijermars</cp:lastModifiedBy>
  <cp:revision>1</cp:revision>
  <dcterms:created xsi:type="dcterms:W3CDTF">2022-09-17T19:57:27Z</dcterms:created>
  <dcterms:modified xsi:type="dcterms:W3CDTF">2023-09-19T14:19:03Z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